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4" r:id="rId1"/>
  </p:sldMasterIdLst>
  <p:notesMasterIdLst>
    <p:notesMasterId r:id="rId7"/>
  </p:notesMasterIdLst>
  <p:sldIdLst>
    <p:sldId id="317" r:id="rId2"/>
    <p:sldId id="303" r:id="rId3"/>
    <p:sldId id="315" r:id="rId4"/>
    <p:sldId id="316" r:id="rId5"/>
    <p:sldId id="31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7EDF5"/>
    <a:srgbClr val="C00000"/>
    <a:srgbClr val="FF7D00"/>
    <a:srgbClr val="007DFF"/>
    <a:srgbClr val="FFF8F1"/>
    <a:srgbClr val="F2F2F2"/>
    <a:srgbClr val="4F89C7"/>
    <a:srgbClr val="FFDAAC"/>
    <a:srgbClr val="07B1AF"/>
    <a:srgbClr val="149C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17" autoAdjust="0"/>
    <p:restoredTop sz="91892" autoAdjust="0"/>
  </p:normalViewPr>
  <p:slideViewPr>
    <p:cSldViewPr snapToGrid="0">
      <p:cViewPr varScale="1">
        <p:scale>
          <a:sx n="80" d="100"/>
          <a:sy n="80" d="100"/>
        </p:scale>
        <p:origin x="159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B33487-35BB-4707-903D-E8472252AB52}" type="datetimeFigureOut">
              <a:rPr lang="en-US" smtClean="0"/>
              <a:t>8/18/2025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B0CE14-B0A7-4C9D-8882-7BD1FA17A7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5921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38683183-7284-2C20-C7CA-393203276DA6}"/>
              </a:ext>
            </a:extLst>
          </p:cNvPr>
          <p:cNvSpPr txBox="1"/>
          <p:nvPr userDrawn="1"/>
        </p:nvSpPr>
        <p:spPr>
          <a:xfrm>
            <a:off x="0" y="4405080"/>
            <a:ext cx="9144000" cy="2452920"/>
          </a:xfrm>
          <a:prstGeom prst="rect">
            <a:avLst/>
          </a:prstGeom>
          <a:solidFill>
            <a:schemeClr val="bg2"/>
          </a:solidFill>
        </p:spPr>
        <p:txBody>
          <a:bodyPr vert="horz" lIns="91440" tIns="365760" rIns="91440" bIns="45720" rtlCol="0">
            <a:normAutofit/>
          </a:bodyPr>
          <a:lstStyle>
            <a:lvl1pPr indent="0" algn="ctr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/>
            </a:lvl1pPr>
            <a:lvl2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/>
            </a:lvl2pPr>
            <a:lvl3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</a:lvl3pPr>
            <a:lvl4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4pPr>
            <a:lvl5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5pPr>
            <a:lvl6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6pPr>
            <a:lvl7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7pPr>
            <a:lvl8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8pPr>
            <a:lvl9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9pPr>
          </a:lstStyle>
          <a:p>
            <a:pPr lvl="0"/>
            <a:endParaRPr lang="en-US" sz="24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93AA4BC-B8F3-4097-A4E7-A40B3A0646F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43000" y="698500"/>
            <a:ext cx="6858000" cy="3111500"/>
          </a:xfrm>
          <a:prstGeom prst="rect">
            <a:avLst/>
          </a:prstGeom>
          <a:noFill/>
          <a:ln w="38100">
            <a:noFill/>
          </a:ln>
          <a:effectLst/>
        </p:spPr>
        <p:txBody>
          <a:bodyPr anchor="ctr"/>
          <a:lstStyle>
            <a:lvl1pPr algn="ctr">
              <a:defRPr sz="6000" b="0" i="0" cap="none" spc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MU Sans Serif" panose="02000603000000000000" pitchFamily="2" charset="0"/>
                <a:cs typeface="Helvetica" panose="020B0604020202020204" pitchFamily="34" charset="0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524EF1-D6C2-4980-B038-5124D7CBEF0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0" y="4405079"/>
            <a:ext cx="9144000" cy="2452921"/>
          </a:xfrm>
          <a:prstGeom prst="rect">
            <a:avLst/>
          </a:prstGeom>
          <a:noFill/>
        </p:spPr>
        <p:txBody>
          <a:bodyPr tIns="365760">
            <a:normAutofit/>
          </a:bodyPr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Name</a:t>
            </a:r>
          </a:p>
          <a:p>
            <a:r>
              <a:rPr lang="en-US" dirty="0"/>
              <a:t>Month Day, Year</a:t>
            </a:r>
          </a:p>
          <a:p>
            <a:r>
              <a:rPr lang="en-US" dirty="0"/>
              <a:t>Event Title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EFEC313-7349-4DA7-A733-2116495728AC}"/>
              </a:ext>
            </a:extLst>
          </p:cNvPr>
          <p:cNvCxnSpPr/>
          <p:nvPr/>
        </p:nvCxnSpPr>
        <p:spPr>
          <a:xfrm>
            <a:off x="0" y="4405080"/>
            <a:ext cx="9144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9933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33C356-4840-4B1C-ADD4-EA9FD3A20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CAD580-38B0-4DD6-ABFD-F27D4AA079D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14312" y="1325563"/>
            <a:ext cx="8301038" cy="526392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82E9694-6AD7-4FB7-A4B9-37C9273005D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15375" y="6432550"/>
            <a:ext cx="366713" cy="3048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6DB9A81-8090-4BE0-9A79-C45EF197C27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86358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7E424C4-D2FC-487C-B09E-2BCA94467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487" y="1"/>
            <a:ext cx="905351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Master Title -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3F2E67-8C77-4354-9175-42D1449C87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4312" y="1325563"/>
            <a:ext cx="8301038" cy="485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9A68536-71ED-717E-BE97-026AE8954AF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8715375" y="6432550"/>
            <a:ext cx="366713" cy="3048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6DB9A81-8090-4BE0-9A79-C45EF197C27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32452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703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6">
            <a:extLst>
              <a:ext uri="{FF2B5EF4-FFF2-40B4-BE49-F238E27FC236}">
                <a16:creationId xmlns:a16="http://schemas.microsoft.com/office/drawing/2014/main" id="{70D0379D-DAFF-0DC5-9206-58C9FED7C3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338475"/>
            <a:ext cx="9144000" cy="1347634"/>
          </a:xfrm>
        </p:spPr>
        <p:txBody>
          <a:bodyPr>
            <a:normAutofit/>
          </a:bodyPr>
          <a:lstStyle/>
          <a:p>
            <a:r>
              <a:rPr lang="en-US" sz="3600" dirty="0"/>
              <a:t>Title of the Presentation</a:t>
            </a:r>
          </a:p>
        </p:txBody>
      </p:sp>
      <p:sp>
        <p:nvSpPr>
          <p:cNvPr id="37" name="Subtitle 36">
            <a:extLst>
              <a:ext uri="{FF2B5EF4-FFF2-40B4-BE49-F238E27FC236}">
                <a16:creationId xmlns:a16="http://schemas.microsoft.com/office/drawing/2014/main" id="{752A753C-7E83-5371-49B7-150B81977B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4405079"/>
            <a:ext cx="9144000" cy="2452921"/>
          </a:xfrm>
        </p:spPr>
        <p:txBody>
          <a:bodyPr>
            <a:normAutofit/>
          </a:bodyPr>
          <a:lstStyle/>
          <a:p>
            <a:r>
              <a:rPr lang="en-US" i="1" dirty="0"/>
              <a:t>&lt;Author Name(s)&gt;</a:t>
            </a:r>
          </a:p>
          <a:p>
            <a:endParaRPr lang="en-US" sz="2800" dirty="0"/>
          </a:p>
          <a:p>
            <a:r>
              <a:rPr lang="en-US" sz="1800" dirty="0"/>
              <a:t>&lt;Affiliation(s)&gt;</a:t>
            </a:r>
          </a:p>
        </p:txBody>
      </p:sp>
      <p:sp>
        <p:nvSpPr>
          <p:cNvPr id="4" name="Oval 3"/>
          <p:cNvSpPr/>
          <p:nvPr/>
        </p:nvSpPr>
        <p:spPr>
          <a:xfrm>
            <a:off x="299576" y="5005380"/>
            <a:ext cx="1348248" cy="134114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Logo of the Institution (optional)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303368" y="-3042"/>
            <a:ext cx="8592982" cy="1554840"/>
            <a:chOff x="303368" y="-3042"/>
            <a:chExt cx="8592982" cy="1554840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000A85B8-BC7C-E006-407F-038EA7974B75}"/>
                </a:ext>
              </a:extLst>
            </p:cNvPr>
            <p:cNvGrpSpPr/>
            <p:nvPr/>
          </p:nvGrpSpPr>
          <p:grpSpPr>
            <a:xfrm>
              <a:off x="1647824" y="-3042"/>
              <a:ext cx="7248526" cy="1554840"/>
              <a:chOff x="1647824" y="-3042"/>
              <a:chExt cx="7248526" cy="1554840"/>
            </a:xfrm>
          </p:grpSpPr>
          <p:pic>
            <p:nvPicPr>
              <p:cNvPr id="7" name="Picture 2" descr="https://19wcsi.org/wp/wp-content/uploads/2024/08/19WCSI-landing-page_1200.png">
                <a:extLst>
                  <a:ext uri="{FF2B5EF4-FFF2-40B4-BE49-F238E27FC236}">
                    <a16:creationId xmlns:a16="http://schemas.microsoft.com/office/drawing/2014/main" id="{88A7D17B-5829-E326-D6C1-620EEAF2848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2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7183" b="71079"/>
              <a:stretch/>
            </p:blipFill>
            <p:spPr bwMode="auto">
              <a:xfrm>
                <a:off x="1647824" y="-3042"/>
                <a:ext cx="5772151" cy="155484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5" name="Picture 4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667691" y="157316"/>
                <a:ext cx="1228659" cy="1228659"/>
              </a:xfrm>
              <a:prstGeom prst="rect">
                <a:avLst/>
              </a:prstGeom>
            </p:spPr>
          </p:pic>
        </p:grp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3368" y="67332"/>
              <a:ext cx="1096740" cy="1480599"/>
            </a:xfrm>
            <a:prstGeom prst="rect">
              <a:avLst/>
            </a:prstGeom>
          </p:spPr>
        </p:pic>
      </p:grpSp>
      <p:sp>
        <p:nvSpPr>
          <p:cNvPr id="8" name="Title 16">
            <a:extLst>
              <a:ext uri="{FF2B5EF4-FFF2-40B4-BE49-F238E27FC236}">
                <a16:creationId xmlns:a16="http://schemas.microsoft.com/office/drawing/2014/main" id="{251DA3FB-099D-FA33-A53F-BE200892230A}"/>
              </a:ext>
            </a:extLst>
          </p:cNvPr>
          <p:cNvSpPr txBox="1">
            <a:spLocks/>
          </p:cNvSpPr>
          <p:nvPr/>
        </p:nvSpPr>
        <p:spPr>
          <a:xfrm>
            <a:off x="0" y="6479264"/>
            <a:ext cx="9144000" cy="423562"/>
          </a:xfrm>
          <a:prstGeom prst="rect">
            <a:avLst/>
          </a:prstGeom>
          <a:noFill/>
          <a:ln w="38100">
            <a:noFill/>
          </a:ln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0" i="0" kern="1200" cap="none" spc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CMU Sans Serif" panose="02000603000000000000" pitchFamily="2" charset="0"/>
                <a:cs typeface="Helvetica" panose="020B0604020202020204" pitchFamily="34" charset="0"/>
              </a:defRPr>
            </a:lvl1pPr>
          </a:lstStyle>
          <a:p>
            <a:r>
              <a:rPr lang="en-US" sz="1200" b="1" dirty="0"/>
              <a:t>University of California, Berkeley, 15-19 September 2025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780DEDCD-86D3-05FE-86B8-E9E1AF41C24B}"/>
              </a:ext>
            </a:extLst>
          </p:cNvPr>
          <p:cNvSpPr/>
          <p:nvPr/>
        </p:nvSpPr>
        <p:spPr>
          <a:xfrm>
            <a:off x="7419975" y="5005380"/>
            <a:ext cx="1348248" cy="134114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Logo of the Institution (alternate location)</a:t>
            </a:r>
          </a:p>
        </p:txBody>
      </p:sp>
    </p:spTree>
    <p:extLst>
      <p:ext uri="{BB962C8B-B14F-4D97-AF65-F5344CB8AC3E}">
        <p14:creationId xmlns:p14="http://schemas.microsoft.com/office/powerpoint/2010/main" val="322797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BCD15-A573-247C-22F7-46B2C4A758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Instructions</a:t>
            </a:r>
          </a:p>
        </p:txBody>
      </p: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20403D0A-0D0F-886A-D444-F7B6BE70EF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411" y="1240593"/>
            <a:ext cx="6972089" cy="4988757"/>
          </a:xfrm>
        </p:spPr>
        <p:txBody>
          <a:bodyPr>
            <a:normAutofit fontScale="92500" lnSpcReduction="10000"/>
          </a:bodyPr>
          <a:lstStyle/>
          <a:p>
            <a:r>
              <a:rPr lang="en-US" sz="3000" dirty="0"/>
              <a:t>Presenters may use their own PowerPoint templates</a:t>
            </a:r>
          </a:p>
          <a:p>
            <a:endParaRPr lang="en-US" sz="3000" dirty="0"/>
          </a:p>
          <a:p>
            <a:r>
              <a:rPr lang="en-US" sz="3000" dirty="0"/>
              <a:t>Presenters are required to use the title slide with the </a:t>
            </a:r>
            <a:r>
              <a:rPr lang="en-US" sz="3000" b="1" dirty="0"/>
              <a:t>19WCSI logo </a:t>
            </a:r>
            <a:r>
              <a:rPr lang="en-US" sz="3000" dirty="0"/>
              <a:t>as shown in the title slide of this presentation. </a:t>
            </a:r>
          </a:p>
          <a:p>
            <a:endParaRPr lang="en-US" sz="3000" dirty="0"/>
          </a:p>
          <a:p>
            <a:r>
              <a:rPr lang="en-US" sz="3000" dirty="0"/>
              <a:t>Use of presenter’s institution logo is optional.</a:t>
            </a:r>
          </a:p>
          <a:p>
            <a:endParaRPr lang="en-US" sz="3000" dirty="0"/>
          </a:p>
          <a:p>
            <a:r>
              <a:rPr lang="en-US" sz="3000" dirty="0"/>
              <a:t>Include slide numbers on all slides except the title slide</a:t>
            </a:r>
          </a:p>
          <a:p>
            <a:endParaRPr lang="en-US" sz="36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8E85163-2B89-1748-03AB-89A92EC942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DB9A81-8090-4BE0-9A79-C45EF197C27B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7572375" y="5820528"/>
            <a:ext cx="942975" cy="612022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7975149" y="4454462"/>
            <a:ext cx="847725" cy="86989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dirty="0">
                <a:solidFill>
                  <a:schemeClr val="tx1"/>
                </a:solidFill>
              </a:rPr>
              <a:t>Logo of the Institution (Optional)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5603081" y="3332033"/>
            <a:ext cx="3295650" cy="596325"/>
            <a:chOff x="303368" y="-3042"/>
            <a:chExt cx="8592982" cy="1554840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000A85B8-BC7C-E006-407F-038EA7974B75}"/>
                </a:ext>
              </a:extLst>
            </p:cNvPr>
            <p:cNvGrpSpPr/>
            <p:nvPr/>
          </p:nvGrpSpPr>
          <p:grpSpPr>
            <a:xfrm>
              <a:off x="1647824" y="-3042"/>
              <a:ext cx="7248526" cy="1554840"/>
              <a:chOff x="1647824" y="-3042"/>
              <a:chExt cx="7248526" cy="1554840"/>
            </a:xfrm>
          </p:grpSpPr>
          <p:pic>
            <p:nvPicPr>
              <p:cNvPr id="12" name="Picture 2" descr="https://19wcsi.org/wp/wp-content/uploads/2024/08/19WCSI-landing-page_1200.png">
                <a:extLst>
                  <a:ext uri="{FF2B5EF4-FFF2-40B4-BE49-F238E27FC236}">
                    <a16:creationId xmlns:a16="http://schemas.microsoft.com/office/drawing/2014/main" id="{88A7D17B-5829-E326-D6C1-620EEAF2848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2" cstate="hq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7183" b="71079"/>
              <a:stretch/>
            </p:blipFill>
            <p:spPr bwMode="auto">
              <a:xfrm>
                <a:off x="1647824" y="-3042"/>
                <a:ext cx="5772151" cy="155484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3" name="Picture 12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667691" y="157316"/>
                <a:ext cx="1228659" cy="1228659"/>
              </a:xfrm>
              <a:prstGeom prst="rect">
                <a:avLst/>
              </a:prstGeom>
            </p:spPr>
          </p:pic>
        </p:grpSp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3368" y="67332"/>
              <a:ext cx="1096740" cy="148059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64062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BCD15-A573-247C-22F7-46B2C4A758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Presentation Instructions</a:t>
            </a:r>
          </a:p>
        </p:txBody>
      </p: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20403D0A-0D0F-886A-D444-F7B6BE70EF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411" y="1651819"/>
            <a:ext cx="7791239" cy="4865703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dirty="0"/>
              <a:t>Presentations are </a:t>
            </a:r>
            <a:r>
              <a:rPr lang="en-US" sz="2400" b="1" dirty="0"/>
              <a:t>15 minutes maximum</a:t>
            </a:r>
            <a:r>
              <a:rPr lang="en-US" sz="2400" dirty="0"/>
              <a:t>.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dirty="0"/>
              <a:t>Please practice your talks beforehand and ensure that you have an appropriate number of slides.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dirty="0"/>
              <a:t>Because we will have multiple parallel track sessions it is very important that everyone adheres to time limits.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dirty="0"/>
              <a:t>A countdown timer will be placed in the room. The presenter is responsible for keeping track of time.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dirty="0"/>
              <a:t>When the timer ends, </a:t>
            </a:r>
            <a:r>
              <a:rPr lang="en-US" sz="2400" b="1" dirty="0"/>
              <a:t>the presentation ends </a:t>
            </a:r>
            <a:r>
              <a:rPr lang="en-US" sz="2400" dirty="0"/>
              <a:t>! There will be no option of summarizing or showing last few slides </a:t>
            </a:r>
            <a:r>
              <a:rPr lang="en-US" sz="2400" i="1" dirty="0"/>
              <a:t>after the timer ends</a:t>
            </a:r>
            <a:r>
              <a:rPr lang="en-US" sz="2400" dirty="0"/>
              <a:t>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8E85163-2B89-1748-03AB-89A92EC942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DB9A81-8090-4BE0-9A79-C45EF197C27B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5997" y="285283"/>
            <a:ext cx="2292179" cy="90069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6092619" y="246439"/>
            <a:ext cx="2728913" cy="939534"/>
          </a:xfrm>
          <a:prstGeom prst="rect">
            <a:avLst/>
          </a:prstGeom>
          <a:noFill/>
          <a:ln w="285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5622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BCD15-A573-247C-22F7-46B2C4A758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Presentation Instructions</a:t>
            </a:r>
          </a:p>
        </p:txBody>
      </p: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20403D0A-0D0F-886A-D444-F7B6BE70EF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411" y="1240593"/>
            <a:ext cx="7791239" cy="5276929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Please choose the colors so that the writing is visible in a large room. </a:t>
            </a:r>
          </a:p>
          <a:p>
            <a:r>
              <a:rPr lang="en-US" sz="2400" dirty="0"/>
              <a:t>Please choose the font size and number of levels so that the writing is visible from the back of the room.</a:t>
            </a:r>
          </a:p>
          <a:p>
            <a:pPr lvl="1"/>
            <a:r>
              <a:rPr lang="en-US" dirty="0"/>
              <a:t>Level 2</a:t>
            </a:r>
          </a:p>
          <a:p>
            <a:pPr lvl="2"/>
            <a:r>
              <a:rPr lang="en-US" sz="1800" dirty="0"/>
              <a:t>Avoid Level 3 and unreadable font sizes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/>
              <a:t>Axis labels in figures, and all table entries shall be visible from the back of the room.</a:t>
            </a:r>
          </a:p>
          <a:p>
            <a:r>
              <a:rPr lang="en-US" dirty="0"/>
              <a:t>Projectors are compatible with 4:3 and 16:9 formats.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8E85163-2B89-1748-03AB-89A92EC942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DB9A81-8090-4BE0-9A79-C45EF197C27B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41668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7950" y="2653824"/>
            <a:ext cx="6727800" cy="142446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dirty="0"/>
              <a:t>We look forward to seeing you at 19WCSI  !!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CC6A15C-6638-95C9-DCF8-FF29AC603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DB9A81-8090-4BE0-9A79-C45EF197C27B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786621"/>
      </p:ext>
    </p:extLst>
  </p:cSld>
  <p:clrMapOvr>
    <a:masterClrMapping/>
  </p:clrMapOvr>
</p:sld>
</file>

<file path=ppt/theme/theme1.xml><?xml version="1.0" encoding="utf-8"?>
<a:theme xmlns:a="http://schemas.openxmlformats.org/drawingml/2006/main" name="Title">
  <a:themeElements>
    <a:clrScheme name="Custom 2">
      <a:dk1>
        <a:srgbClr val="003262"/>
      </a:dk1>
      <a:lt1>
        <a:srgbClr val="FFFFFF"/>
      </a:lt1>
      <a:dk2>
        <a:srgbClr val="3A89C9"/>
      </a:dk2>
      <a:lt2>
        <a:srgbClr val="DDD5C7"/>
      </a:lt2>
      <a:accent1>
        <a:srgbClr val="FFDAAC"/>
      </a:accent1>
      <a:accent2>
        <a:srgbClr val="149CD8"/>
      </a:accent2>
      <a:accent3>
        <a:srgbClr val="C4820E"/>
      </a:accent3>
      <a:accent4>
        <a:srgbClr val="07B1AF"/>
      </a:accent4>
      <a:accent5>
        <a:srgbClr val="FFC000"/>
      </a:accent5>
      <a:accent6>
        <a:srgbClr val="C00000"/>
      </a:accent6>
      <a:hlink>
        <a:srgbClr val="FFC000"/>
      </a:hlink>
      <a:folHlink>
        <a:srgbClr val="875E01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ace_template.potx" id="{B41B4772-CFB8-438C-AF60-5AF5519B9D3C}" vid="{A2D2710D-90D2-419A-9666-7E737649EAD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brace_template</Template>
  <TotalTime>7813</TotalTime>
  <Words>269</Words>
  <Application>Microsoft Office PowerPoint</Application>
  <PresentationFormat>On-screen Show (4:3)</PresentationFormat>
  <Paragraphs>34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Aptos</vt:lpstr>
      <vt:lpstr>Arial</vt:lpstr>
      <vt:lpstr>Calibri</vt:lpstr>
      <vt:lpstr>Calibri Light</vt:lpstr>
      <vt:lpstr>CMU Sans Serif</vt:lpstr>
      <vt:lpstr>Helvetica</vt:lpstr>
      <vt:lpstr>Title</vt:lpstr>
      <vt:lpstr>Title of the Presentation</vt:lpstr>
      <vt:lpstr>General Instructions</vt:lpstr>
      <vt:lpstr>Presentation Instructions</vt:lpstr>
      <vt:lpstr>Presentation Instructions</vt:lpstr>
      <vt:lpstr>We look forward to seeing you at 19WCSI  !!</vt:lpstr>
    </vt:vector>
  </TitlesOfParts>
  <Manager>Amarnath Kasalanati</Manager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PEER Update to the Institutional Board</dc:title>
  <dc:creator>Khalid Mosalam</dc:creator>
  <cp:lastModifiedBy>Amarnath</cp:lastModifiedBy>
  <cp:revision>140</cp:revision>
  <dcterms:created xsi:type="dcterms:W3CDTF">2024-08-08T22:05:25Z</dcterms:created>
  <dcterms:modified xsi:type="dcterms:W3CDTF">2025-08-18T19:43:38Z</dcterms:modified>
</cp:coreProperties>
</file>